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6" r:id="rId4"/>
  </p:sldMasterIdLst>
  <p:sldIdLst>
    <p:sldId id="257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8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HK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HK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5400" dirty="0"/>
              <a:t>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Clustering the Neighborhoods of New York and Toronto</a:t>
            </a:r>
          </a:p>
        </p:txBody>
      </p:sp>
      <p:pic>
        <p:nvPicPr>
          <p:cNvPr id="5" name="Picture 4" descr="stairs, hand rail, and abstract object along the wall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CA64-D1B7-4FCE-8BC5-48FA7149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4. Analysis and Result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CA60E-6FEC-4508-9876-F6B88BC5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SzPts val="900"/>
              <a:buFont typeface="Wingdings" panose="05000000000000000000" pitchFamily="2" charset="2"/>
              <a:buChar char=""/>
            </a:pPr>
            <a:r>
              <a:rPr lang="en-US" altLang="zh-HK" sz="1800" kern="100" dirty="0">
                <a:effectLst/>
                <a:latin typeface="Verdana" panose="020B060403050404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In cluster 0, New York has 183 venues and Toronto has 77 venues; In cluster 3, New York has 117 venues and Toronto has 14 venues. In other clusters, New York and Toronto only has less than 10 venues. </a:t>
            </a:r>
            <a:endParaRPr lang="zh-TW" altLang="zh-HK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SzPts val="900"/>
              <a:buFont typeface="Wingdings" panose="05000000000000000000" pitchFamily="2" charset="2"/>
              <a:buChar char=""/>
            </a:pPr>
            <a:r>
              <a:rPr lang="en-US" altLang="zh-HK" sz="1800" kern="100" dirty="0">
                <a:effectLst/>
                <a:latin typeface="Verdana" panose="020B060403050404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In Cluster 0, Coffee Shop are the most common venues which cover 12.25%; In Cluster 3, Pizza Place is the most common venues which cover 15.94%.</a:t>
            </a:r>
            <a:endParaRPr lang="zh-TW" altLang="zh-HK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88231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6B1F-C7A4-489C-AF3A-AC91F23E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5. Conclusion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E3F8-8035-4AFB-B663-57A61EB5D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HK" dirty="0"/>
              <a:t>Show the most common venues for each cluster.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HK" dirty="0"/>
              <a:t>Identify what venues the people in the financial capital: New York City and Toronto are most likely to go. 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11301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D692-F815-44D8-8695-90C6BBBC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1. Introduction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E9916-D25E-40C5-B4D2-A4BA34220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2400" dirty="0"/>
              <a:t>New York City and Toronto are the financial capitals of their respective countries. In this project, I am going to explore their neighborhoods and find out the top 10 common venues for each neighborhood.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445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60F8-2AB7-4273-BCEF-9EB2364D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2. Data used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2F91-A825-4F93-8F12-1EFF7A7B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A list of neighborhoods of New York City</a:t>
            </a:r>
          </a:p>
          <a:p>
            <a:endParaRPr lang="zh-HK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8A4FB-4712-4981-807F-8D830CE4A1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632354"/>
            <a:ext cx="4998720" cy="2488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2FE5D-4CC0-4E0B-AA41-CB9EAA11DE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4152" y="2632354"/>
            <a:ext cx="4143375" cy="31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2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60F8-2AB7-4273-BCEF-9EB2364D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2. Data used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2F91-A825-4F93-8F12-1EFF7A7B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A list of neighborhoods of Toronto</a:t>
            </a:r>
          </a:p>
          <a:p>
            <a:endParaRPr lang="zh-HK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F260B-18C9-41AD-BFF5-7F4E2833B3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446866"/>
            <a:ext cx="5570220" cy="256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F15DC0-757E-4DE1-8D82-A4DE35A865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1815" y="2446866"/>
            <a:ext cx="4331970" cy="26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60F8-2AB7-4273-BCEF-9EB2364D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2. Data used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2F91-A825-4F93-8F12-1EFF7A7B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Top 10 venues and categories of each neighborhood of New York and Toronto using Foursquare API</a:t>
            </a:r>
            <a:endParaRPr lang="zh-HK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C5BF0-CC10-45FD-A008-834BE8EE9A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975927"/>
            <a:ext cx="9997440" cy="28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3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81AB-B0AA-430A-AEBC-50DB695F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3. Methodology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F7CD9-C1CC-4B61-84FA-EDA3082D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HK" dirty="0"/>
              <a:t>K-mean Clustering analysis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HK" dirty="0"/>
              <a:t>K-Cluster= 5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HK" dirty="0"/>
              <a:t>Clusters: “0”, “1”, “2”, “3” and “4”.</a:t>
            </a:r>
          </a:p>
          <a:p>
            <a:pPr marL="0" indent="0">
              <a:buNone/>
            </a:pPr>
            <a:endParaRPr lang="en-US" altLang="zh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3F635-40C2-4424-A41E-F47A3437D5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3545522"/>
            <a:ext cx="10058400" cy="24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CEEE-4DB6-4098-A0B2-3E746776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3. Methodology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F01D1-B475-49FE-8514-4FB7BB141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534920" cy="376089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New York:</a:t>
            </a:r>
            <a:endParaRPr lang="zh-TW" altLang="zh-HK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F5D825-6943-4A59-B901-84EE14385389}"/>
              </a:ext>
            </a:extLst>
          </p:cNvPr>
          <p:cNvSpPr txBox="1">
            <a:spLocks/>
          </p:cNvSpPr>
          <p:nvPr/>
        </p:nvSpPr>
        <p:spPr>
          <a:xfrm>
            <a:off x="6621780" y="2108201"/>
            <a:ext cx="253492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Toronto:</a:t>
            </a:r>
            <a:endParaRPr lang="zh-TW" altLang="zh-HK" sz="1800" kern="1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468CA-8383-48B4-9C65-9CC23EAA5F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631440"/>
            <a:ext cx="5524500" cy="3439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03242-15B2-40BE-9160-EDE2623143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45605" y="2631440"/>
            <a:ext cx="5170624" cy="343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5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B51B-48D0-459F-ADFC-CAD2C2A0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4. Analysis and Result</a:t>
            </a:r>
            <a:endParaRPr lang="zh-HK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183AB-18B4-45A4-84D1-156B02A392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79" y="2038350"/>
            <a:ext cx="7403783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4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B51B-48D0-459F-ADFC-CAD2C2A0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4. Analysis and Result</a:t>
            </a:r>
            <a:endParaRPr lang="zh-HK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BABF7-9626-45B0-8186-D12B79BCBB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537" y="2771775"/>
            <a:ext cx="1885950" cy="2647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03D4F-182D-419A-9858-D466AD7E9F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4111" y="2771775"/>
            <a:ext cx="2000250" cy="268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B3E08-EB98-4BAB-B32F-BF37722315D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31642" y="2771775"/>
            <a:ext cx="1943100" cy="2686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5CCD7-7FF1-4FC3-8117-C0B26C71AE0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30798" y="2795587"/>
            <a:ext cx="1906270" cy="2600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DE99A-2539-42ED-AF1A-DC92B340167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801225" y="2813730"/>
            <a:ext cx="1733550" cy="258218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6AB6BF-5043-4EFC-89FD-08D3F906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140" y="2331336"/>
            <a:ext cx="891176" cy="48985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Cluster 1</a:t>
            </a:r>
            <a:endParaRPr lang="zh-TW" altLang="zh-HK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A12600-0E87-4BC2-A9A1-B84B27C69362}"/>
              </a:ext>
            </a:extLst>
          </p:cNvPr>
          <p:cNvSpPr txBox="1">
            <a:spLocks/>
          </p:cNvSpPr>
          <p:nvPr/>
        </p:nvSpPr>
        <p:spPr>
          <a:xfrm>
            <a:off x="1500324" y="2331336"/>
            <a:ext cx="891176" cy="4898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Cluster 0</a:t>
            </a:r>
            <a:endParaRPr lang="zh-TW" altLang="zh-HK" sz="1800" kern="1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153D73-9788-434E-B36C-5B14A15CED22}"/>
              </a:ext>
            </a:extLst>
          </p:cNvPr>
          <p:cNvSpPr txBox="1">
            <a:spLocks/>
          </p:cNvSpPr>
          <p:nvPr/>
        </p:nvSpPr>
        <p:spPr>
          <a:xfrm>
            <a:off x="8184108" y="2305731"/>
            <a:ext cx="891176" cy="4898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Cluster 3</a:t>
            </a:r>
            <a:endParaRPr lang="zh-TW" altLang="zh-HK" sz="1800" kern="1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414373-0459-4222-9607-5DE781436DA2}"/>
              </a:ext>
            </a:extLst>
          </p:cNvPr>
          <p:cNvSpPr txBox="1">
            <a:spLocks/>
          </p:cNvSpPr>
          <p:nvPr/>
        </p:nvSpPr>
        <p:spPr>
          <a:xfrm>
            <a:off x="1500324" y="2331336"/>
            <a:ext cx="891176" cy="4898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Cluster 0</a:t>
            </a:r>
            <a:endParaRPr lang="zh-TW" altLang="zh-HK" sz="1800" kern="1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67DCC68-A3AE-4A4B-9FEB-4157D8639D78}"/>
              </a:ext>
            </a:extLst>
          </p:cNvPr>
          <p:cNvSpPr txBox="1">
            <a:spLocks/>
          </p:cNvSpPr>
          <p:nvPr/>
        </p:nvSpPr>
        <p:spPr>
          <a:xfrm>
            <a:off x="10222412" y="2309338"/>
            <a:ext cx="891176" cy="4898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Cluster 4</a:t>
            </a:r>
            <a:endParaRPr lang="zh-TW" altLang="zh-HK" sz="1800" kern="1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D21248-C14B-4973-8198-1C1D94B57E3C}"/>
              </a:ext>
            </a:extLst>
          </p:cNvPr>
          <p:cNvSpPr txBox="1">
            <a:spLocks/>
          </p:cNvSpPr>
          <p:nvPr/>
        </p:nvSpPr>
        <p:spPr>
          <a:xfrm>
            <a:off x="5921104" y="2331992"/>
            <a:ext cx="891176" cy="4898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Cluster 2</a:t>
            </a:r>
            <a:endParaRPr lang="zh-TW" altLang="zh-HK" sz="1800" kern="1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03328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646C36-D994-4DBD-9A53-9B2DFD8D720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A4E875-040F-4F4E-A5A7-1188084B7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{B9F28990-1666-4CF5-B0C4-445DA113BA5A}tf56160789_wac</Template>
  <TotalTime>0</TotalTime>
  <Words>262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Bookman Old Style</vt:lpstr>
      <vt:lpstr>Calibri</vt:lpstr>
      <vt:lpstr>Franklin Gothic Book</vt:lpstr>
      <vt:lpstr>Verdana</vt:lpstr>
      <vt:lpstr>Wingdings</vt:lpstr>
      <vt:lpstr>1_RetrospectVTI</vt:lpstr>
      <vt:lpstr>Capstone Project</vt:lpstr>
      <vt:lpstr>1. Introduction</vt:lpstr>
      <vt:lpstr>2. Data used</vt:lpstr>
      <vt:lpstr>2. Data used</vt:lpstr>
      <vt:lpstr>2. Data used</vt:lpstr>
      <vt:lpstr>3. Methodology</vt:lpstr>
      <vt:lpstr>3. Methodology</vt:lpstr>
      <vt:lpstr>4. Analysis and Result</vt:lpstr>
      <vt:lpstr>4. Analysis and Result</vt:lpstr>
      <vt:lpstr>4. Analysis and Result</vt:lpstr>
      <vt:lpstr>5.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2020-07-12T15:46:15Z</dcterms:created>
  <dcterms:modified xsi:type="dcterms:W3CDTF">2020-07-12T16:19:34Z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